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70" r:id="rId3"/>
    <p:sldId id="271" r:id="rId5"/>
    <p:sldId id="259" r:id="rId6"/>
    <p:sldId id="290" r:id="rId7"/>
    <p:sldId id="273" r:id="rId8"/>
    <p:sldId id="289" r:id="rId9"/>
    <p:sldId id="262" r:id="rId10"/>
    <p:sldId id="274" r:id="rId11"/>
    <p:sldId id="278" r:id="rId12"/>
    <p:sldId id="281" r:id="rId13"/>
    <p:sldId id="285" r:id="rId14"/>
    <p:sldId id="294" r:id="rId15"/>
    <p:sldId id="275" r:id="rId16"/>
    <p:sldId id="284" r:id="rId17"/>
    <p:sldId id="292" r:id="rId18"/>
    <p:sldId id="291" r:id="rId19"/>
    <p:sldId id="263" r:id="rId20"/>
    <p:sldId id="298" r:id="rId21"/>
    <p:sldId id="286" r:id="rId22"/>
    <p:sldId id="264" r:id="rId23"/>
    <p:sldId id="288" r:id="rId24"/>
    <p:sldId id="297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6A6"/>
    <a:srgbClr val="F17F42"/>
    <a:srgbClr val="5357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50" autoAdjust="0"/>
    <p:restoredTop sz="81475" autoAdjust="0"/>
  </p:normalViewPr>
  <p:slideViewPr>
    <p:cSldViewPr snapToGrid="0">
      <p:cViewPr varScale="1">
        <p:scale>
          <a:sx n="60" d="100"/>
          <a:sy n="60" d="100"/>
        </p:scale>
        <p:origin x="108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46839-7F63-4123-A681-34E942D9D4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A522B-6F76-492D-A4B9-ECEBFD24330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尊敬的评委老师、同学，大家下午好，我叫汪磊，很荣幸今天能够代表</a:t>
            </a:r>
            <a:r>
              <a:rPr lang="en-US" altLang="zh-CN" dirty="0" smtClean="0"/>
              <a:t>USTC-Robotics</a:t>
            </a:r>
            <a:r>
              <a:rPr lang="zh-CN" altLang="en-US" dirty="0" smtClean="0"/>
              <a:t>码农队来为大家带来这场报告。今天我的报告主题是</a:t>
            </a:r>
            <a:r>
              <a:rPr lang="en-US" altLang="zh-CN" dirty="0" smtClean="0"/>
              <a:t>……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A522B-6F76-492D-A4B9-ECEBFD2433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我们的具体工作分为三个部分。首先需要选择合适的数据集，我们选择的是</a:t>
            </a:r>
            <a:r>
              <a:rPr lang="en-US" altLang="zh-CN" dirty="0" smtClean="0"/>
              <a:t>…</a:t>
            </a:r>
            <a:r>
              <a:rPr lang="zh-CN" altLang="en-US" dirty="0" smtClean="0"/>
              <a:t>，该数据集是国内</a:t>
            </a:r>
            <a:r>
              <a:rPr lang="en-US" altLang="zh-CN" dirty="0" smtClean="0"/>
              <a:t>…</a:t>
            </a:r>
            <a:r>
              <a:rPr lang="zh-CN" altLang="en-US" dirty="0" smtClean="0"/>
              <a:t>，它包括</a:t>
            </a:r>
            <a:r>
              <a:rPr lang="en-US" altLang="zh-CN" dirty="0" smtClean="0"/>
              <a:t>4</a:t>
            </a:r>
            <a:r>
              <a:rPr lang="zh-CN" altLang="en-US" dirty="0" smtClean="0"/>
              <a:t>万多张图片，并将作物病害程度分为三个等级，能够满足我们的基本需求。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A522B-6F76-492D-A4B9-ECEBFD2433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第二部分的工作是选择合适的神经网络模型，模型的性能直接决定了我们的图像识别精度。我们初步选择了卷积神经网络模型</a:t>
            </a:r>
            <a:r>
              <a:rPr lang="en-US" altLang="zh-CN" dirty="0" smtClean="0"/>
              <a:t>CNN</a:t>
            </a:r>
            <a:r>
              <a:rPr lang="zh-CN" altLang="en-US" dirty="0" smtClean="0"/>
              <a:t>，该网络通过</a:t>
            </a:r>
            <a:r>
              <a:rPr lang="en-US" altLang="zh-CN" dirty="0" smtClean="0"/>
              <a:t>…</a:t>
            </a:r>
            <a:r>
              <a:rPr lang="zh-CN" altLang="en-US" dirty="0" smtClean="0"/>
              <a:t>三个基本特征对传统的全连接网络模型的性能进行改进。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A522B-6F76-492D-A4B9-ECEBFD2433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CNN</a:t>
            </a:r>
            <a:r>
              <a:rPr lang="zh-CN" altLang="en-US" dirty="0" smtClean="0"/>
              <a:t>的典型代表是</a:t>
            </a:r>
            <a:r>
              <a:rPr lang="en-US" altLang="zh-CN" dirty="0" err="1" smtClean="0"/>
              <a:t>AlexNet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A522B-6F76-492D-A4B9-ECEBFD2433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当前应用最广的模型的</a:t>
            </a:r>
            <a:r>
              <a:rPr lang="en-US" altLang="zh-CN" dirty="0" err="1" smtClean="0"/>
              <a:t>ResNet</a:t>
            </a:r>
            <a:r>
              <a:rPr lang="zh-CN" altLang="en-US" dirty="0" smtClean="0"/>
              <a:t>，该网络在之前的模型的基础上进一步改进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A522B-6F76-492D-A4B9-ECEBFD2433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的最后一项工作是算法设计。我们首先使用训练好的网络模型对作物叶片的图像进行特征提取，并据此作出病害程度分类。由于在同一个聚集区域中，作物的病害程度较为接近，因此在确定了作物的病害等级后，我们对整个农田进行病害等级划分。有</a:t>
            </a:r>
            <a:r>
              <a:rPr lang="zh-CN" altLang="en-US" baseline="0" dirty="0" smtClean="0"/>
              <a:t>了农田区域的病害程度分级，我们就可以通过无人机自主飞行，在不同的等级区域中实现变量施药。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A522B-6F76-492D-A4B9-ECEBFD2433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基于我们的技术方案，我们也希望能够为植保无人机的商业化提供新的发展思路。在我们的方案中，技术服务商在前期会有较高的成本投入，但这样的投入是可以通过技术方案长期持久工作来获得回报的。同时，我们也希望卖方和买方能够建立新型的深度合作关系。用户在租赁无人机的同时，公司可以与其签约，希望用户能够在使用的过程中反馈作物的图像信息，并予以相关的服务和技术补贴。这样不仅能够扩充数据集，还能够与用户深度耦合，长期发展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A522B-6F76-492D-A4B9-ECEBFD2433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同时，我们的技术方案有着非常广阔的发展空间</a:t>
            </a:r>
            <a:r>
              <a:rPr lang="zh-CN" altLang="en-US" baseline="0" dirty="0" smtClean="0"/>
              <a:t>。第</a:t>
            </a:r>
            <a:r>
              <a:rPr lang="zh-CN" altLang="en-US" baseline="0" dirty="0" smtClean="0">
                <a:solidFill>
                  <a:srgbClr val="FF0000"/>
                </a:solidFill>
              </a:rPr>
              <a:t>一</a:t>
            </a:r>
            <a:r>
              <a:rPr lang="zh-CN" altLang="en-US" baseline="0" dirty="0" smtClean="0"/>
              <a:t>是超大型作物病害数据集的建立。若能够实现该数据集的建立，不仅能够推广植保无人机的使用，更能在国家战略的高度指导农业生产的发展。第二，引进路径规划算法。识别出所有病害作物后，规划高效的喷洒路径。第三，引入深度强化学习技术，进一步提高无人机飞行的稳定性、实时性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A522B-6F76-492D-A4B9-ECEBFD2433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接下来是我们项目的资源需求。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A522B-6F76-492D-A4B9-ECEBFD2433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我们已有的技术资源有用于无人机姿态解算的</a:t>
            </a:r>
            <a:r>
              <a:rPr lang="en-US" altLang="zh-CN" dirty="0" smtClean="0"/>
              <a:t>…</a:t>
            </a:r>
            <a:r>
              <a:rPr lang="zh-CN" altLang="en-US" dirty="0" smtClean="0"/>
              <a:t>平台，无人机飞控</a:t>
            </a:r>
            <a:r>
              <a:rPr lang="en-US" altLang="zh-CN" dirty="0" err="1" smtClean="0"/>
              <a:t>Ardupilot</a:t>
            </a:r>
            <a:r>
              <a:rPr lang="zh-CN" altLang="en-US" dirty="0" smtClean="0"/>
              <a:t>开发团队的相关技术咨询，以及我们的深度合作伙伴杭州</a:t>
            </a:r>
            <a:r>
              <a:rPr lang="en-US" altLang="zh-CN" dirty="0" smtClean="0"/>
              <a:t>…</a:t>
            </a:r>
            <a:r>
              <a:rPr lang="zh-CN" altLang="en-US" dirty="0" smtClean="0"/>
              <a:t>的全方位支持。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A522B-6F76-492D-A4B9-ECEBFD2433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我们的仍需资源有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A522B-6F76-492D-A4B9-ECEBFD2433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下面，我将从、、、、等四个方面来展开今天的报告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A522B-6F76-492D-A4B9-ECEBFD2433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最后是我们的团队简介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A522B-6F76-492D-A4B9-ECEBFD2433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我们的团队有着不同的专业背景和技术基础，这会为项目的进行提供不同的技术视角。我相信我们的团队有足够的能力完成我们的既定目标。</a:t>
            </a:r>
            <a:endParaRPr lang="zh-CN" altLang="en-US" dirty="0" smtClean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团队的优势可以提及一下，可以从技术、资源和发展前景总结概括我们团队的优势。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A522B-6F76-492D-A4B9-ECEBFD2433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首先是项目背景。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A522B-6F76-492D-A4B9-ECEBFD2433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随着城镇化的推进，当下农村的农业劳动力流失严重，生产效率低下 ，严重阻碍了农业的发展；但随着信息时代的到来，以无人机为代表的现代化技术被越来越多地应用到农业生产中，智慧农业离我们越来越近。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A522B-6F76-492D-A4B9-ECEBFD2433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 smtClean="0"/>
              <a:t>农业发展中的一个重要问题就是病害检测。目前，农民发现到作物病害后，采用的是无差别的大面积农药喷洒方式，这样不仅效率低下，还存在农药残留的安全隐患问题。随着无人机技术的发展，遥控无人机均匀地进行农药喷洒被引进到农业生产中；这样的方式虽然可以在一定程度上提高农药的利用率，但显然不能满足对受害作物变量施药的要求。为此，我们的团队将基于深度学习的图像识别技术应用于农业植保中来，希望能够为这些问题提供新的解决思路。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A522B-6F76-492D-A4B9-ECEBFD2433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在当前</a:t>
            </a:r>
            <a:r>
              <a:rPr lang="zh-CN" altLang="en-US" baseline="0" dirty="0" smtClean="0"/>
              <a:t>的农业市场中，主流的病害检测方法是人工分类虫害和多光谱检测作物。人工分类效率低下；同时，多光谱的识别方法成本相对较高，泛化能力差，且难以用传统的图像识别方法统计它的多维特征。相比之下，我们采用高清晰摄像头采集作物图像，并通过深度学习进行图像识别，能够在不同的程度上解决上述问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A522B-6F76-492D-A4B9-ECEBFD2433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然后是我们的功能设计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A522B-6F76-492D-A4B9-ECEBFD2433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我们的项目，主要实现三个功能，分别是作物病害识别，无人机自主飞行对农田区域的受害程度分级，进而实现变量施药。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A522B-6F76-492D-A4B9-ECEBFD2433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的技术方案分为前期工作和工作现场两个部分。在前期，技术服务商使用农作物病害数据集训练网络模型，通过模型验证得到最终的商用模型。将该模型加载到无人机飞控中，在工作现场，无人机需要完成两次飞行任务，第一次飞行对农作物进行病害识别，并根据识别的结果将农田划分为多个等级区域；第二次飞行时，无人机</a:t>
            </a:r>
            <a:r>
              <a:rPr lang="zh-CN" altLang="en-US" baseline="0" dirty="0" smtClean="0"/>
              <a:t> 搭载农药重复上一次的飞行路线，在经过不同的等级区域时喷洒相应的药量。这样我们就做到了变量施药。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A522B-6F76-492D-A4B9-ECEBFD24330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4625-386B-484A-AA44-01CE5439D1E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91CC9-2A2A-429D-9B09-10B4853BF7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4625-386B-484A-AA44-01CE5439D1E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91CC9-2A2A-429D-9B09-10B4853BF7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4625-386B-484A-AA44-01CE5439D1E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91CC9-2A2A-429D-9B09-10B4853BF7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4625-386B-484A-AA44-01CE5439D1E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91CC9-2A2A-429D-9B09-10B4853BF7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4625-386B-484A-AA44-01CE5439D1E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91CC9-2A2A-429D-9B09-10B4853BF7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4625-386B-484A-AA44-01CE5439D1E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91CC9-2A2A-429D-9B09-10B4853BF7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4625-386B-484A-AA44-01CE5439D1E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91CC9-2A2A-429D-9B09-10B4853BF7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4625-386B-484A-AA44-01CE5439D1E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91CC9-2A2A-429D-9B09-10B4853BF7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4625-386B-484A-AA44-01CE5439D1E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91CC9-2A2A-429D-9B09-10B4853BF7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4625-386B-484A-AA44-01CE5439D1E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91CC9-2A2A-429D-9B09-10B4853BF7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924625-386B-484A-AA44-01CE5439D1E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B91CC9-2A2A-429D-9B09-10B4853BF7C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924625-386B-484A-AA44-01CE5439D1E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B91CC9-2A2A-429D-9B09-10B4853BF7C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png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jpeg"/><Relationship Id="rId11" Type="http://schemas.openxmlformats.org/officeDocument/2006/relationships/notesSlide" Target="../notesSlides/notesSlide1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emf"/><Relationship Id="rId3" Type="http://schemas.openxmlformats.org/officeDocument/2006/relationships/image" Target="../media/image9.jpeg"/><Relationship Id="rId2" Type="http://schemas.openxmlformats.org/officeDocument/2006/relationships/image" Target="../media/image8.emf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_图片 3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4" b="783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PA_平行四边形 15"/>
          <p:cNvSpPr/>
          <p:nvPr>
            <p:custDataLst>
              <p:tags r:id="rId3"/>
            </p:custDataLst>
          </p:nvPr>
        </p:nvSpPr>
        <p:spPr>
          <a:xfrm>
            <a:off x="1917284" y="0"/>
            <a:ext cx="8712968" cy="6858000"/>
          </a:xfrm>
          <a:prstGeom prst="parallelogram">
            <a:avLst>
              <a:gd name="adj" fmla="val 26721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PA_文本框 8"/>
          <p:cNvSpPr txBox="1"/>
          <p:nvPr>
            <p:custDataLst>
              <p:tags r:id="rId4"/>
            </p:custDataLst>
          </p:nvPr>
        </p:nvSpPr>
        <p:spPr>
          <a:xfrm>
            <a:off x="1848684" y="2084655"/>
            <a:ext cx="84946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dirty="0">
                <a:solidFill>
                  <a:srgbClr val="53575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创飞启梦，智慧三农</a:t>
            </a:r>
            <a:endParaRPr lang="zh-CN" altLang="en-US" sz="7200" dirty="0">
              <a:solidFill>
                <a:srgbClr val="53575A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PA_矩形 11"/>
          <p:cNvSpPr/>
          <p:nvPr>
            <p:custDataLst>
              <p:tags r:id="rId5"/>
            </p:custDataLst>
          </p:nvPr>
        </p:nvSpPr>
        <p:spPr>
          <a:xfrm>
            <a:off x="5172063" y="3356992"/>
            <a:ext cx="1847875" cy="144016"/>
          </a:xfrm>
          <a:prstGeom prst="rect">
            <a:avLst/>
          </a:pr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PA_矩形 12"/>
          <p:cNvSpPr/>
          <p:nvPr>
            <p:custDataLst>
              <p:tags r:id="rId6"/>
            </p:custDataLst>
          </p:nvPr>
        </p:nvSpPr>
        <p:spPr>
          <a:xfrm>
            <a:off x="1561748" y="3903439"/>
            <a:ext cx="90685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结合深度学习的植保无人机病害识别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+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精准喷药解决方案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PA_矩形 13"/>
          <p:cNvSpPr/>
          <p:nvPr>
            <p:custDataLst>
              <p:tags r:id="rId7"/>
            </p:custDataLst>
          </p:nvPr>
        </p:nvSpPr>
        <p:spPr>
          <a:xfrm>
            <a:off x="4963160" y="4843926"/>
            <a:ext cx="251466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USTC-Robotics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码农队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5" name="PA_图片 1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937" y="931540"/>
            <a:ext cx="1129308" cy="11293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6" presetClass="emph" presetSubtype="0" decel="10000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10" dur="5000" fill="hold"/>
                                        <p:tgtEl>
                                          <p:spTgt spid="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7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 build="p"/>
      <p:bldP spid="12" grpId="0" animBg="1"/>
      <p:bldP spid="13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六边形 10"/>
          <p:cNvSpPr/>
          <p:nvPr/>
        </p:nvSpPr>
        <p:spPr>
          <a:xfrm rot="5400000">
            <a:off x="2243490" y="1919955"/>
            <a:ext cx="2133524" cy="1839245"/>
          </a:xfrm>
          <a:prstGeom prst="hexagon">
            <a:avLst/>
          </a:prstGeom>
          <a:solidFill>
            <a:srgbClr val="F17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六边形 11"/>
          <p:cNvSpPr/>
          <p:nvPr/>
        </p:nvSpPr>
        <p:spPr>
          <a:xfrm rot="5400000">
            <a:off x="3212557" y="3743352"/>
            <a:ext cx="2133524" cy="1839245"/>
          </a:xfrm>
          <a:prstGeom prst="hexag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六边形 12"/>
          <p:cNvSpPr/>
          <p:nvPr/>
        </p:nvSpPr>
        <p:spPr>
          <a:xfrm rot="5400000">
            <a:off x="1268341" y="3746871"/>
            <a:ext cx="2133524" cy="1839245"/>
          </a:xfrm>
          <a:prstGeom prst="hexagon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834418" y="2469791"/>
            <a:ext cx="4113387" cy="75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国内农业领域规模最大的实景拍摄植物叶片病害数据集。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815885" y="4124365"/>
            <a:ext cx="10400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模型</a:t>
            </a:r>
            <a:endParaRPr lang="en-US" altLang="zh-CN" sz="32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r>
              <a:rPr lang="zh-CN" altLang="en-US" sz="32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选择</a:t>
            </a:r>
            <a:endParaRPr lang="en-US" altLang="zh-CN" sz="32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572633" y="2296076"/>
            <a:ext cx="14752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数据集选择</a:t>
            </a:r>
            <a:endParaRPr lang="en-US" altLang="zh-CN" sz="32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758481" y="4124365"/>
            <a:ext cx="10400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算法设计</a:t>
            </a:r>
            <a:endParaRPr lang="en-US" altLang="zh-CN" sz="32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95999" y="1761108"/>
            <a:ext cx="50416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数据集选择</a:t>
            </a:r>
            <a:r>
              <a:rPr lang="en-US" altLang="zh-CN" dirty="0">
                <a:solidFill>
                  <a:srgbClr val="13131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:     </a:t>
            </a:r>
            <a:r>
              <a:rPr lang="zh-CN" altLang="en-US" sz="2000" dirty="0">
                <a:solidFill>
                  <a:srgbClr val="13131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农作物病害数据集</a:t>
            </a:r>
            <a:r>
              <a:rPr lang="en-US" altLang="zh-CN" sz="2000" dirty="0">
                <a:solidFill>
                  <a:srgbClr val="13131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2018</a:t>
            </a:r>
            <a:endParaRPr lang="en-US" altLang="zh-CN" sz="2000" dirty="0">
              <a:solidFill>
                <a:srgbClr val="13131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859413" y="3340800"/>
            <a:ext cx="3698544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47393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张图片，每张图包含一片农作物的叶子，分为健康、一般、严重三个健康等级。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834418" y="4494614"/>
            <a:ext cx="4063398" cy="1099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数据集随机分为训练（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70%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）、验证（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）、测试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）与测试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10%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）四个子数据集。</a:t>
            </a:r>
            <a:endParaRPr lang="en-US" altLang="zh-CN" dirty="0">
              <a:solidFill>
                <a:srgbClr val="13131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8897" y="379976"/>
            <a:ext cx="1374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功能设计</a:t>
            </a:r>
            <a:endParaRPr lang="zh-CN" altLang="en-US" sz="20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6" name="五边形 25"/>
          <p:cNvSpPr/>
          <p:nvPr/>
        </p:nvSpPr>
        <p:spPr>
          <a:xfrm>
            <a:off x="0" y="427690"/>
            <a:ext cx="2006221" cy="668741"/>
          </a:xfrm>
          <a:prstGeom prst="homePlate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82973" y="531227"/>
            <a:ext cx="1496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功能设计</a:t>
            </a:r>
            <a:endParaRPr lang="zh-CN" altLang="en-US" sz="24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182929" y="42795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17F4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工作内容</a:t>
            </a:r>
            <a:endParaRPr lang="en-US" altLang="zh-CN" sz="3200" b="1" dirty="0">
              <a:solidFill>
                <a:srgbClr val="F17F42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558984" y="1012725"/>
            <a:ext cx="1074037" cy="83706"/>
          </a:xfrm>
          <a:prstGeom prst="rect">
            <a:avLst/>
          </a:pr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325090" y="2296076"/>
            <a:ext cx="4661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模型选择</a:t>
            </a:r>
            <a:r>
              <a:rPr lang="en-US" altLang="zh-CN" dirty="0">
                <a:solidFill>
                  <a:srgbClr val="13131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:         </a:t>
            </a:r>
            <a:r>
              <a:rPr lang="zh-CN" altLang="en-US" sz="2000" dirty="0">
                <a:solidFill>
                  <a:srgbClr val="13131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卷积</a:t>
            </a:r>
            <a:r>
              <a:rPr lang="zh-CN" altLang="en-US" sz="2000" dirty="0" smtClean="0">
                <a:solidFill>
                  <a:srgbClr val="13131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神经网络（</a:t>
            </a:r>
            <a:r>
              <a:rPr lang="en-US" altLang="zh-CN" sz="2000" dirty="0" smtClean="0">
                <a:solidFill>
                  <a:srgbClr val="13131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CNN</a:t>
            </a:r>
            <a:r>
              <a:rPr lang="zh-CN" altLang="en-US" sz="2000" dirty="0" smtClean="0">
                <a:solidFill>
                  <a:srgbClr val="13131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</a:t>
            </a:r>
            <a:endParaRPr lang="en-US" altLang="zh-CN" sz="2000" dirty="0">
              <a:solidFill>
                <a:srgbClr val="13131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8897" y="379976"/>
            <a:ext cx="1374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功能设计</a:t>
            </a:r>
            <a:endParaRPr lang="zh-CN" altLang="en-US" sz="20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五边形 16"/>
          <p:cNvSpPr/>
          <p:nvPr/>
        </p:nvSpPr>
        <p:spPr>
          <a:xfrm>
            <a:off x="0" y="427690"/>
            <a:ext cx="2006221" cy="668741"/>
          </a:xfrm>
          <a:prstGeom prst="homePlate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82973" y="531227"/>
            <a:ext cx="1496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功能设计</a:t>
            </a:r>
            <a:endParaRPr lang="zh-CN" altLang="en-US" sz="24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14782" y="3029177"/>
            <a:ext cx="5377218" cy="1670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稀疏交互：高效描述多变量的复杂交互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参数共享：显著降低模型的存储需求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u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等变表示：精确处理时间序列和图像特征问题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182929" y="42795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17F4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工作内容</a:t>
            </a:r>
            <a:endParaRPr lang="en-US" altLang="zh-CN" sz="3200" b="1" dirty="0">
              <a:solidFill>
                <a:srgbClr val="F17F42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558984" y="1012725"/>
            <a:ext cx="1074037" cy="83706"/>
          </a:xfrm>
          <a:prstGeom prst="rect">
            <a:avLst/>
          </a:pr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六边形 14"/>
          <p:cNvSpPr/>
          <p:nvPr/>
        </p:nvSpPr>
        <p:spPr>
          <a:xfrm rot="5400000">
            <a:off x="2243490" y="1919955"/>
            <a:ext cx="2133524" cy="1839245"/>
          </a:xfrm>
          <a:prstGeom prst="hexagon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六边形 20"/>
          <p:cNvSpPr/>
          <p:nvPr/>
        </p:nvSpPr>
        <p:spPr>
          <a:xfrm rot="5400000">
            <a:off x="3212557" y="3743352"/>
            <a:ext cx="2133524" cy="1839245"/>
          </a:xfrm>
          <a:prstGeom prst="hexagon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六边形 21"/>
          <p:cNvSpPr/>
          <p:nvPr/>
        </p:nvSpPr>
        <p:spPr>
          <a:xfrm rot="5400000">
            <a:off x="1268341" y="3746871"/>
            <a:ext cx="2133524" cy="1839245"/>
          </a:xfrm>
          <a:prstGeom prst="hexagon">
            <a:avLst/>
          </a:prstGeom>
          <a:solidFill>
            <a:srgbClr val="F17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815885" y="4124365"/>
            <a:ext cx="10400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模型选择</a:t>
            </a:r>
            <a:endParaRPr lang="en-US" altLang="zh-CN" sz="32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572633" y="2296076"/>
            <a:ext cx="14752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数据集选择</a:t>
            </a:r>
            <a:endParaRPr lang="en-US" altLang="zh-CN" sz="32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758481" y="4124365"/>
            <a:ext cx="10400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算法设计</a:t>
            </a:r>
            <a:endParaRPr lang="en-US" altLang="zh-CN" sz="32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90553" y="4363014"/>
            <a:ext cx="468048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ImageNet LSVRC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的冠军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ReLU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激活函数，收敛更快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图片增强、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Dropout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，减少过拟合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重叠池化，提高精度，不容易产生过拟合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top 1-5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精确度达到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80.2%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8" name="Picture 4" descr="010818_RCcD_876354.png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8" r="2482" b="32842"/>
          <a:stretch>
            <a:fillRect/>
          </a:stretch>
        </p:blipFill>
        <p:spPr bwMode="auto">
          <a:xfrm>
            <a:off x="7248042" y="1378887"/>
            <a:ext cx="4308830" cy="3518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7695058" y="4894338"/>
            <a:ext cx="4135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ReLU</a:t>
            </a: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激活函数</a:t>
            </a:r>
            <a:r>
              <a:rPr lang="en-US" altLang="zh-CN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实线</a:t>
            </a:r>
            <a:r>
              <a:rPr lang="en-US" altLang="zh-CN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tanh</a:t>
            </a: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激活函数</a:t>
            </a:r>
            <a:r>
              <a:rPr lang="en-US" altLang="zh-CN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虚线</a:t>
            </a:r>
            <a:r>
              <a:rPr lang="en-US" altLang="zh-CN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CIFAR10</a:t>
            </a:r>
            <a:r>
              <a:rPr lang="zh-CN" altLang="en-US" sz="16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数据集的训练误差收敛速度对比</a:t>
            </a:r>
            <a:endParaRPr lang="zh-CN" altLang="en-US" sz="16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0" name="Picture 6" descr="âAlexNetâçå¾çæç´¢ç»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45" y="1558096"/>
            <a:ext cx="6231874" cy="271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58897" y="379976"/>
            <a:ext cx="1374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功能设计</a:t>
            </a:r>
            <a:endParaRPr lang="zh-CN" altLang="en-US" sz="20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" name="五边形 10"/>
          <p:cNvSpPr/>
          <p:nvPr/>
        </p:nvSpPr>
        <p:spPr>
          <a:xfrm>
            <a:off x="0" y="427690"/>
            <a:ext cx="2006221" cy="668741"/>
          </a:xfrm>
          <a:prstGeom prst="homePlate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82973" y="531227"/>
            <a:ext cx="1496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功能设计</a:t>
            </a:r>
            <a:endParaRPr lang="zh-CN" altLang="en-US" sz="24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32009" y="394192"/>
            <a:ext cx="15279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err="1">
                <a:solidFill>
                  <a:srgbClr val="F17F4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AlexNet</a:t>
            </a:r>
            <a:endParaRPr lang="en-US" altLang="zh-CN" sz="3200" b="1" dirty="0">
              <a:solidFill>
                <a:srgbClr val="F17F42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558984" y="1012725"/>
            <a:ext cx="1074037" cy="83706"/>
          </a:xfrm>
          <a:prstGeom prst="rect">
            <a:avLst/>
          </a:pr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48950" y="2270932"/>
            <a:ext cx="5629911" cy="25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网络较瘦，控制了参数数量；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存在明显层级，特征图个数逐层递进，保证输出特征表达能力；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较少的池化层，大量使用下采样，提高传播效率；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Dropout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，利用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和全局平均池化进行正则化，加快了训练速度。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4" name="Picture 2" descr="http://p0.ifengimg.com/pmop/2017/0922/326C25E6BFBF0DDBA3416496FBFDEEAD51647F2F_size53_w740_h305.jpe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746" y="1345492"/>
            <a:ext cx="4929173" cy="2031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7750020" y="3539132"/>
            <a:ext cx="26246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残差网络在关系抽取的架构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6" name="Picture 4" descr="previe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7746" y="4039707"/>
            <a:ext cx="5279498" cy="178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/>
          <p:cNvSpPr txBox="1"/>
          <p:nvPr/>
        </p:nvSpPr>
        <p:spPr>
          <a:xfrm>
            <a:off x="6712976" y="5985621"/>
            <a:ext cx="5274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ImageNet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数据集上“平整”网络和残差网络的收敛性能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8897" y="379976"/>
            <a:ext cx="1374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功能设计</a:t>
            </a:r>
            <a:endParaRPr lang="zh-CN" altLang="en-US" sz="20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" name="五边形 10"/>
          <p:cNvSpPr/>
          <p:nvPr/>
        </p:nvSpPr>
        <p:spPr>
          <a:xfrm>
            <a:off x="0" y="427690"/>
            <a:ext cx="2006221" cy="668741"/>
          </a:xfrm>
          <a:prstGeom prst="homePlate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2973" y="531227"/>
            <a:ext cx="1496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功能设计</a:t>
            </a:r>
            <a:endParaRPr lang="zh-CN" altLang="en-US" sz="24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148993" y="469671"/>
            <a:ext cx="18854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17F4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ResNet-50</a:t>
            </a:r>
            <a:endParaRPr lang="en-US" altLang="zh-CN" sz="3200" b="1" dirty="0">
              <a:solidFill>
                <a:srgbClr val="F17F42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558984" y="1012725"/>
            <a:ext cx="1074037" cy="83706"/>
          </a:xfrm>
          <a:prstGeom prst="rect">
            <a:avLst/>
          </a:pr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6602402" y="2619965"/>
            <a:ext cx="41133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图像识别：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农作物图像获取与识别。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95999" y="1825925"/>
            <a:ext cx="46613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算法设计</a:t>
            </a:r>
            <a:r>
              <a:rPr lang="en-US" altLang="zh-CN" dirty="0">
                <a:solidFill>
                  <a:srgbClr val="13131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:          </a:t>
            </a:r>
            <a:r>
              <a:rPr lang="zh-CN" altLang="en-US" sz="2000" dirty="0">
                <a:solidFill>
                  <a:srgbClr val="13131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精准施药</a:t>
            </a:r>
            <a:r>
              <a:rPr lang="en-US" altLang="zh-CN" dirty="0">
                <a:solidFill>
                  <a:srgbClr val="13131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</a:t>
            </a:r>
            <a:endParaRPr lang="en-US" altLang="zh-CN" dirty="0">
              <a:solidFill>
                <a:srgbClr val="13131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02402" y="3601860"/>
            <a:ext cx="46842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病害分类：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根据识别结果，对农田进行区域划分。</a:t>
            </a:r>
            <a:endParaRPr lang="zh-CN" altLang="en-US" sz="2000" dirty="0"/>
          </a:p>
        </p:txBody>
      </p:sp>
      <p:sp>
        <p:nvSpPr>
          <p:cNvPr id="6" name="文本框 5"/>
          <p:cNvSpPr txBox="1"/>
          <p:nvPr/>
        </p:nvSpPr>
        <p:spPr>
          <a:xfrm>
            <a:off x="6602402" y="4537834"/>
            <a:ext cx="50937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精准施药：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无人机自主飞行，根据病害程度调整药量。</a:t>
            </a:r>
            <a:endParaRPr lang="en-US" altLang="zh-CN" sz="2000" dirty="0">
              <a:solidFill>
                <a:srgbClr val="13131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8897" y="379976"/>
            <a:ext cx="1374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功能设计</a:t>
            </a:r>
            <a:endParaRPr lang="zh-CN" altLang="en-US" sz="20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五边形 15"/>
          <p:cNvSpPr/>
          <p:nvPr/>
        </p:nvSpPr>
        <p:spPr>
          <a:xfrm>
            <a:off x="0" y="427690"/>
            <a:ext cx="2006221" cy="668741"/>
          </a:xfrm>
          <a:prstGeom prst="homePlate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82973" y="531227"/>
            <a:ext cx="1496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功能设计</a:t>
            </a:r>
            <a:endParaRPr lang="zh-CN" altLang="en-US" sz="24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182929" y="42795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17F4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工作内容</a:t>
            </a:r>
            <a:endParaRPr lang="en-US" altLang="zh-CN" sz="3200" b="1" dirty="0">
              <a:solidFill>
                <a:srgbClr val="F17F42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558984" y="1012725"/>
            <a:ext cx="1074037" cy="83706"/>
          </a:xfrm>
          <a:prstGeom prst="rect">
            <a:avLst/>
          </a:pr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六边形 27"/>
          <p:cNvSpPr/>
          <p:nvPr/>
        </p:nvSpPr>
        <p:spPr>
          <a:xfrm rot="5400000">
            <a:off x="2243490" y="1919955"/>
            <a:ext cx="2133524" cy="1839245"/>
          </a:xfrm>
          <a:prstGeom prst="hexagon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六边形 28"/>
          <p:cNvSpPr/>
          <p:nvPr/>
        </p:nvSpPr>
        <p:spPr>
          <a:xfrm rot="5400000">
            <a:off x="3212557" y="3743352"/>
            <a:ext cx="2133524" cy="1839245"/>
          </a:xfrm>
          <a:prstGeom prst="hexagon">
            <a:avLst/>
          </a:prstGeom>
          <a:solidFill>
            <a:srgbClr val="F17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六边形 29"/>
          <p:cNvSpPr/>
          <p:nvPr/>
        </p:nvSpPr>
        <p:spPr>
          <a:xfrm rot="5400000">
            <a:off x="1268341" y="3746871"/>
            <a:ext cx="2133524" cy="1839245"/>
          </a:xfrm>
          <a:prstGeom prst="hexagon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815885" y="4124365"/>
            <a:ext cx="10400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模型选择</a:t>
            </a:r>
            <a:endParaRPr lang="en-US" altLang="zh-CN" sz="32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572633" y="2296076"/>
            <a:ext cx="14752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数据集选择</a:t>
            </a:r>
            <a:endParaRPr lang="en-US" altLang="zh-CN" sz="32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758481" y="4124365"/>
            <a:ext cx="10400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算法设计</a:t>
            </a:r>
            <a:endParaRPr lang="en-US" altLang="zh-CN" sz="32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KSO_Shape"/>
          <p:cNvSpPr/>
          <p:nvPr/>
        </p:nvSpPr>
        <p:spPr>
          <a:xfrm rot="5400000">
            <a:off x="5096587" y="1917269"/>
            <a:ext cx="924789" cy="1194526"/>
          </a:xfrm>
          <a:custGeom>
            <a:avLst/>
            <a:gdLst>
              <a:gd name="connsiteX0" fmla="*/ 0 w 648072"/>
              <a:gd name="connsiteY0" fmla="*/ 0 h 571214"/>
              <a:gd name="connsiteX1" fmla="*/ 648072 w 648072"/>
              <a:gd name="connsiteY1" fmla="*/ 0 h 571214"/>
              <a:gd name="connsiteX2" fmla="*/ 648072 w 648072"/>
              <a:gd name="connsiteY2" fmla="*/ 432048 h 571214"/>
              <a:gd name="connsiteX3" fmla="*/ 404753 w 648072"/>
              <a:gd name="connsiteY3" fmla="*/ 432048 h 571214"/>
              <a:gd name="connsiteX4" fmla="*/ 324037 w 648072"/>
              <a:gd name="connsiteY4" fmla="*/ 571214 h 571214"/>
              <a:gd name="connsiteX5" fmla="*/ 243321 w 648072"/>
              <a:gd name="connsiteY5" fmla="*/ 432048 h 571214"/>
              <a:gd name="connsiteX6" fmla="*/ 0 w 648072"/>
              <a:gd name="connsiteY6" fmla="*/ 432048 h 571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8072" h="571214">
                <a:moveTo>
                  <a:pt x="0" y="0"/>
                </a:moveTo>
                <a:lnTo>
                  <a:pt x="648072" y="0"/>
                </a:lnTo>
                <a:lnTo>
                  <a:pt x="648072" y="432048"/>
                </a:lnTo>
                <a:lnTo>
                  <a:pt x="404753" y="432048"/>
                </a:lnTo>
                <a:lnTo>
                  <a:pt x="324037" y="571214"/>
                </a:lnTo>
                <a:lnTo>
                  <a:pt x="243321" y="432048"/>
                </a:lnTo>
                <a:lnTo>
                  <a:pt x="0" y="432048"/>
                </a:lnTo>
                <a:close/>
              </a:path>
            </a:pathLst>
          </a:custGeom>
          <a:solidFill>
            <a:srgbClr val="F17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3200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7" name="KSO_Shape"/>
          <p:cNvSpPr/>
          <p:nvPr/>
        </p:nvSpPr>
        <p:spPr>
          <a:xfrm rot="16200000" flipH="1">
            <a:off x="6278328" y="2842058"/>
            <a:ext cx="924788" cy="1194525"/>
          </a:xfrm>
          <a:custGeom>
            <a:avLst/>
            <a:gdLst>
              <a:gd name="connsiteX0" fmla="*/ 0 w 648072"/>
              <a:gd name="connsiteY0" fmla="*/ 0 h 571214"/>
              <a:gd name="connsiteX1" fmla="*/ 648072 w 648072"/>
              <a:gd name="connsiteY1" fmla="*/ 0 h 571214"/>
              <a:gd name="connsiteX2" fmla="*/ 648072 w 648072"/>
              <a:gd name="connsiteY2" fmla="*/ 432048 h 571214"/>
              <a:gd name="connsiteX3" fmla="*/ 404753 w 648072"/>
              <a:gd name="connsiteY3" fmla="*/ 432048 h 571214"/>
              <a:gd name="connsiteX4" fmla="*/ 324037 w 648072"/>
              <a:gd name="connsiteY4" fmla="*/ 571214 h 571214"/>
              <a:gd name="connsiteX5" fmla="*/ 243321 w 648072"/>
              <a:gd name="connsiteY5" fmla="*/ 432048 h 571214"/>
              <a:gd name="connsiteX6" fmla="*/ 0 w 648072"/>
              <a:gd name="connsiteY6" fmla="*/ 432048 h 571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8072" h="571214">
                <a:moveTo>
                  <a:pt x="0" y="0"/>
                </a:moveTo>
                <a:lnTo>
                  <a:pt x="648072" y="0"/>
                </a:lnTo>
                <a:lnTo>
                  <a:pt x="648072" y="432048"/>
                </a:lnTo>
                <a:lnTo>
                  <a:pt x="404753" y="432048"/>
                </a:lnTo>
                <a:lnTo>
                  <a:pt x="324037" y="571214"/>
                </a:lnTo>
                <a:lnTo>
                  <a:pt x="243321" y="432048"/>
                </a:lnTo>
                <a:lnTo>
                  <a:pt x="0" y="432048"/>
                </a:lnTo>
                <a:close/>
              </a:path>
            </a:pathLst>
          </a:cu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3200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8" name="KSO_Shape"/>
          <p:cNvSpPr/>
          <p:nvPr/>
        </p:nvSpPr>
        <p:spPr>
          <a:xfrm rot="5400000">
            <a:off x="5096587" y="3766847"/>
            <a:ext cx="924789" cy="1194526"/>
          </a:xfrm>
          <a:custGeom>
            <a:avLst/>
            <a:gdLst>
              <a:gd name="connsiteX0" fmla="*/ 0 w 648072"/>
              <a:gd name="connsiteY0" fmla="*/ 0 h 571214"/>
              <a:gd name="connsiteX1" fmla="*/ 648072 w 648072"/>
              <a:gd name="connsiteY1" fmla="*/ 0 h 571214"/>
              <a:gd name="connsiteX2" fmla="*/ 648072 w 648072"/>
              <a:gd name="connsiteY2" fmla="*/ 432048 h 571214"/>
              <a:gd name="connsiteX3" fmla="*/ 404753 w 648072"/>
              <a:gd name="connsiteY3" fmla="*/ 432048 h 571214"/>
              <a:gd name="connsiteX4" fmla="*/ 324037 w 648072"/>
              <a:gd name="connsiteY4" fmla="*/ 571214 h 571214"/>
              <a:gd name="connsiteX5" fmla="*/ 243321 w 648072"/>
              <a:gd name="connsiteY5" fmla="*/ 432048 h 571214"/>
              <a:gd name="connsiteX6" fmla="*/ 0 w 648072"/>
              <a:gd name="connsiteY6" fmla="*/ 432048 h 571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8072" h="571214">
                <a:moveTo>
                  <a:pt x="0" y="0"/>
                </a:moveTo>
                <a:lnTo>
                  <a:pt x="648072" y="0"/>
                </a:lnTo>
                <a:lnTo>
                  <a:pt x="648072" y="432048"/>
                </a:lnTo>
                <a:lnTo>
                  <a:pt x="404753" y="432048"/>
                </a:lnTo>
                <a:lnTo>
                  <a:pt x="324037" y="571214"/>
                </a:lnTo>
                <a:lnTo>
                  <a:pt x="243321" y="432048"/>
                </a:lnTo>
                <a:lnTo>
                  <a:pt x="0" y="43204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43200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904446" y="2876744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13131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签约合作，互利互惠</a:t>
            </a:r>
            <a:endParaRPr lang="en-US" altLang="zh-CN" sz="2400" dirty="0">
              <a:solidFill>
                <a:srgbClr val="13131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904446" y="3361055"/>
            <a:ext cx="3006046" cy="1293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与用户签约，产品使用的过程亦是数据集建立的过程；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对于农民予以一定补贴。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7323471" y="3448755"/>
            <a:ext cx="118174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600630" y="1941801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13131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一次投入，长期回报</a:t>
            </a:r>
            <a:endParaRPr lang="en-US" altLang="zh-CN" sz="2400" dirty="0">
              <a:solidFill>
                <a:srgbClr val="13131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57652" y="2462279"/>
            <a:ext cx="3063910" cy="878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前期资源投入，持续作用；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后期推广使用，均摊成本。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92515" y="4348121"/>
            <a:ext cx="3063910" cy="878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技术与服务补贴；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同用户深度耦合。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3743975" y="2512651"/>
            <a:ext cx="118174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3743975" y="4356393"/>
            <a:ext cx="118174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椭圆 35"/>
          <p:cNvSpPr/>
          <p:nvPr/>
        </p:nvSpPr>
        <p:spPr>
          <a:xfrm>
            <a:off x="3557564" y="2403466"/>
            <a:ext cx="216024" cy="216024"/>
          </a:xfrm>
          <a:prstGeom prst="ellipse">
            <a:avLst/>
          </a:prstGeom>
          <a:solidFill>
            <a:srgbClr val="F17F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3557564" y="4284385"/>
            <a:ext cx="216024" cy="21602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8423141" y="3357552"/>
            <a:ext cx="216024" cy="216024"/>
          </a:xfrm>
          <a:prstGeom prst="ellipse">
            <a:avLst/>
          </a:prstGeom>
          <a:solidFill>
            <a:srgbClr val="53575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600630" y="3832877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13131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创新合作，深度耦合</a:t>
            </a:r>
            <a:endParaRPr lang="en-US" altLang="zh-CN" sz="2400" dirty="0">
              <a:solidFill>
                <a:srgbClr val="13131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8897" y="379976"/>
            <a:ext cx="1374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功能设计</a:t>
            </a:r>
            <a:endParaRPr lang="zh-CN" altLang="en-US" sz="20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7" name="五边形 46"/>
          <p:cNvSpPr/>
          <p:nvPr/>
        </p:nvSpPr>
        <p:spPr>
          <a:xfrm>
            <a:off x="0" y="427690"/>
            <a:ext cx="2006221" cy="668741"/>
          </a:xfrm>
          <a:prstGeom prst="homePlate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82973" y="531227"/>
            <a:ext cx="1496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项目展望</a:t>
            </a:r>
            <a:endParaRPr lang="zh-CN" altLang="en-US" sz="24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182929" y="42795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zh-CN" altLang="en-US" sz="3200" b="1" dirty="0">
                <a:solidFill>
                  <a:srgbClr val="F17F4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发展模式</a:t>
            </a:r>
            <a:endParaRPr lang="en-US" altLang="zh-CN" sz="3200" b="1" dirty="0">
              <a:solidFill>
                <a:srgbClr val="F17F42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558984" y="1012725"/>
            <a:ext cx="1074037" cy="83706"/>
          </a:xfrm>
          <a:prstGeom prst="rect">
            <a:avLst/>
          </a:pr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2" grpId="0"/>
      <p:bldP spid="13" grpId="0"/>
      <p:bldP spid="22" grpId="0"/>
      <p:bldP spid="23" grpId="0"/>
      <p:bldP spid="25" grpId="0"/>
      <p:bldP spid="36" grpId="0" animBg="1"/>
      <p:bldP spid="37" grpId="0" animBg="1"/>
      <p:bldP spid="39" grpId="0" animBg="1"/>
      <p:bldP spid="45" grpId="0"/>
      <p:bldP spid="24" grpId="0"/>
      <p:bldP spid="2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1092136" y="2132856"/>
            <a:ext cx="2952328" cy="295232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弧形 7"/>
          <p:cNvSpPr/>
          <p:nvPr/>
        </p:nvSpPr>
        <p:spPr>
          <a:xfrm>
            <a:off x="1092136" y="1682166"/>
            <a:ext cx="3816424" cy="3853708"/>
          </a:xfrm>
          <a:prstGeom prst="arc">
            <a:avLst>
              <a:gd name="adj1" fmla="val 17419866"/>
              <a:gd name="adj2" fmla="val 4519513"/>
            </a:avLst>
          </a:prstGeom>
          <a:ln w="38100">
            <a:solidFill>
              <a:srgbClr val="5357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3914775" y="1777365"/>
            <a:ext cx="759460" cy="789940"/>
          </a:xfrm>
          <a:prstGeom prst="ellipse">
            <a:avLst/>
          </a:prstGeom>
          <a:solidFill>
            <a:srgbClr val="F17F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065385" y="1798993"/>
            <a:ext cx="4297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13131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海量数据，促进发展</a:t>
            </a:r>
            <a:endParaRPr lang="zh-CN" altLang="en-US" sz="3600" dirty="0">
              <a:solidFill>
                <a:srgbClr val="13131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827552" y="2885745"/>
            <a:ext cx="148149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未 来</a:t>
            </a:r>
            <a:endParaRPr lang="en-US" altLang="zh-CN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展 望</a:t>
            </a:r>
            <a:endParaRPr lang="zh-CN" altLang="en-US" sz="4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4549775" y="3214370"/>
            <a:ext cx="759460" cy="789940"/>
          </a:xfrm>
          <a:prstGeom prst="ellipse">
            <a:avLst/>
          </a:prstGeom>
          <a:solidFill>
            <a:srgbClr val="F17F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43976" y="3239688"/>
            <a:ext cx="4297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dirty="0">
                <a:solidFill>
                  <a:srgbClr val="13131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精准识别</a:t>
            </a:r>
            <a:r>
              <a:rPr lang="zh-CN" altLang="en-US" sz="3600" dirty="0">
                <a:solidFill>
                  <a:srgbClr val="13131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，实时规划</a:t>
            </a:r>
            <a:endParaRPr lang="zh-CN" altLang="en-US" sz="3600" dirty="0">
              <a:solidFill>
                <a:srgbClr val="13131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3697605" y="4625975"/>
            <a:ext cx="759460" cy="789940"/>
          </a:xfrm>
          <a:prstGeom prst="ellipse">
            <a:avLst/>
          </a:prstGeom>
          <a:solidFill>
            <a:srgbClr val="F17F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29505" y="4713151"/>
            <a:ext cx="5303909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rgbClr val="13131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强化学习，平稳起降</a:t>
            </a:r>
            <a:endParaRPr lang="zh-CN" altLang="en-US" sz="3600" dirty="0">
              <a:solidFill>
                <a:srgbClr val="13131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8897" y="379976"/>
            <a:ext cx="1374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功能设计</a:t>
            </a:r>
            <a:endParaRPr lang="zh-CN" altLang="en-US" sz="20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" name="五边形 12"/>
          <p:cNvSpPr/>
          <p:nvPr/>
        </p:nvSpPr>
        <p:spPr>
          <a:xfrm>
            <a:off x="0" y="427690"/>
            <a:ext cx="2006221" cy="668741"/>
          </a:xfrm>
          <a:prstGeom prst="homePlate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2973" y="531227"/>
            <a:ext cx="1496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项目展望</a:t>
            </a:r>
            <a:endParaRPr lang="zh-CN" altLang="en-US" sz="24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5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8" grpId="0" bldLvl="0" animBg="1"/>
      <p:bldP spid="9" grpId="0" bldLvl="0" animBg="1"/>
      <p:bldP spid="14" grpId="0"/>
      <p:bldP spid="23" grpId="0"/>
      <p:bldP spid="2" grpId="0" bldLvl="0" animBg="1"/>
      <p:bldP spid="3" grpId="0"/>
      <p:bldP spid="4" grpId="0" bldLvl="0" animBg="1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9" b="782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935760" y="749834"/>
            <a:ext cx="147616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900" dirty="0">
                <a:solidFill>
                  <a:srgbClr val="F17F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zh-CN" altLang="en-US" sz="23900" dirty="0">
              <a:solidFill>
                <a:srgbClr val="F17F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643632" y="3015181"/>
            <a:ext cx="7328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err="1">
                <a:solidFill>
                  <a:srgbClr val="F17F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rd</a:t>
            </a:r>
            <a:endParaRPr lang="zh-CN" altLang="en-US" sz="4800" dirty="0">
              <a:solidFill>
                <a:srgbClr val="F17F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519697" y="3631340"/>
            <a:ext cx="123935" cy="123935"/>
          </a:xfrm>
          <a:prstGeom prst="ellipse">
            <a:avLst/>
          </a:prstGeom>
          <a:solidFill>
            <a:srgbClr val="F17F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528048" y="4238335"/>
            <a:ext cx="5663952" cy="576064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652138" y="428926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已有资源</a:t>
            </a:r>
            <a:endParaRPr lang="en-US" altLang="zh-CN" sz="2400" b="1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528048" y="5236069"/>
            <a:ext cx="5663952" cy="576064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8652138" y="531115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所需资源</a:t>
            </a:r>
            <a:endParaRPr lang="en-US" altLang="zh-CN" sz="2400" b="1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639435" y="3956050"/>
            <a:ext cx="765810" cy="2135505"/>
            <a:chOff x="3791744" y="3854268"/>
            <a:chExt cx="576064" cy="1886494"/>
          </a:xfrm>
        </p:grpSpPr>
        <p:sp>
          <p:nvSpPr>
            <p:cNvPr id="8" name="矩形 7"/>
            <p:cNvSpPr/>
            <p:nvPr/>
          </p:nvSpPr>
          <p:spPr>
            <a:xfrm rot="5400000">
              <a:off x="3136529" y="4509483"/>
              <a:ext cx="1886494" cy="576064"/>
            </a:xfrm>
            <a:prstGeom prst="rect">
              <a:avLst/>
            </a:prstGeom>
            <a:solidFill>
              <a:srgbClr val="F17F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834717" y="3914464"/>
              <a:ext cx="471552" cy="1820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Arial" panose="020B0604020202020204" pitchFamily="34" charset="0"/>
                </a:rPr>
                <a:t>资源需求</a:t>
              </a:r>
              <a:endParaRPr lang="zh-CN" altLang="en-US" sz="32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182927" y="33874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17F4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技术优势</a:t>
            </a:r>
            <a:endParaRPr lang="en-US" altLang="zh-CN" sz="3200" b="1" dirty="0">
              <a:solidFill>
                <a:srgbClr val="F17F42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58980" y="951039"/>
            <a:ext cx="1074037" cy="83706"/>
          </a:xfrm>
          <a:prstGeom prst="rect">
            <a:avLst/>
          </a:pr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object 2"/>
          <p:cNvSpPr/>
          <p:nvPr/>
        </p:nvSpPr>
        <p:spPr>
          <a:xfrm>
            <a:off x="28319" y="1928068"/>
            <a:ext cx="3704095" cy="2549363"/>
          </a:xfrm>
          <a:prstGeom prst="rect">
            <a:avLst/>
          </a:prstGeom>
          <a:blipFill>
            <a:blip r:embed="rId1" cstate="print"/>
            <a:stretch>
              <a:fillRect l="-4647" t="-4756" r="-5021"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圆角矩形 25"/>
          <p:cNvSpPr/>
          <p:nvPr/>
        </p:nvSpPr>
        <p:spPr>
          <a:xfrm>
            <a:off x="418346" y="4977898"/>
            <a:ext cx="3175750" cy="331170"/>
          </a:xfrm>
          <a:prstGeom prst="roundRect">
            <a:avLst/>
          </a:prstGeom>
          <a:noFill/>
          <a:ln w="222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rgbClr val="F17F42"/>
                </a:solidFill>
              </a:rPr>
              <a:t> </a:t>
            </a:r>
            <a:r>
              <a:rPr lang="en-US" altLang="zh-CN" dirty="0">
                <a:solidFill>
                  <a:srgbClr val="F17F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QBall2-OptiTrack </a:t>
            </a:r>
            <a:r>
              <a:rPr lang="zh-CN" altLang="en-US" dirty="0">
                <a:solidFill>
                  <a:srgbClr val="F17F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实验平台</a:t>
            </a:r>
            <a:endParaRPr lang="en-US" altLang="zh-CN" dirty="0">
              <a:solidFill>
                <a:srgbClr val="F17F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 25"/>
          <p:cNvSpPr/>
          <p:nvPr/>
        </p:nvSpPr>
        <p:spPr>
          <a:xfrm>
            <a:off x="4508125" y="4977898"/>
            <a:ext cx="3175750" cy="331170"/>
          </a:xfrm>
          <a:prstGeom prst="roundRect">
            <a:avLst/>
          </a:prstGeom>
          <a:noFill/>
          <a:ln w="222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rgbClr val="F17F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ArduPilot</a:t>
            </a:r>
            <a:r>
              <a:rPr lang="en-US" altLang="zh-CN" dirty="0">
                <a:solidFill>
                  <a:srgbClr val="F17F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rgbClr val="F17F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全方位资源支持</a:t>
            </a:r>
            <a:endParaRPr lang="en-US" altLang="zh-CN" dirty="0">
              <a:solidFill>
                <a:srgbClr val="F17F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1421" y="1928068"/>
            <a:ext cx="4029156" cy="2765244"/>
          </a:xfrm>
          <a:prstGeom prst="rect">
            <a:avLst/>
          </a:prstGeom>
        </p:spPr>
      </p:pic>
      <p:sp>
        <p:nvSpPr>
          <p:cNvPr id="11" name="圆角矩形 25"/>
          <p:cNvSpPr/>
          <p:nvPr/>
        </p:nvSpPr>
        <p:spPr>
          <a:xfrm>
            <a:off x="8499428" y="4961765"/>
            <a:ext cx="3549368" cy="331170"/>
          </a:xfrm>
          <a:prstGeom prst="roundRect">
            <a:avLst/>
          </a:prstGeom>
          <a:noFill/>
          <a:ln w="222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17F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合作伙伴：启飞</a:t>
            </a:r>
            <a:r>
              <a:rPr lang="en-US" altLang="zh-CN" dirty="0">
                <a:solidFill>
                  <a:srgbClr val="F17F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dirty="0">
                <a:solidFill>
                  <a:srgbClr val="F17F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专注植保无人机</a:t>
            </a:r>
            <a:r>
              <a:rPr lang="en-US" altLang="zh-CN" dirty="0">
                <a:solidFill>
                  <a:srgbClr val="F17F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en-US" altLang="zh-CN" dirty="0">
              <a:solidFill>
                <a:srgbClr val="F17F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8" name="Picture 4" descr="https://raw.githubusercontent.com/RabbitTea/AI_UAV/master/%E5%9B%BE%E7%89%87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801" y="2038430"/>
            <a:ext cx="1903685" cy="242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/>
          <p:cNvSpPr txBox="1"/>
          <p:nvPr/>
        </p:nvSpPr>
        <p:spPr>
          <a:xfrm>
            <a:off x="58897" y="379976"/>
            <a:ext cx="1374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功能设计</a:t>
            </a:r>
            <a:endParaRPr lang="zh-CN" altLang="en-US" sz="20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" name="五边形 12"/>
          <p:cNvSpPr/>
          <p:nvPr/>
        </p:nvSpPr>
        <p:spPr>
          <a:xfrm>
            <a:off x="0" y="427690"/>
            <a:ext cx="2006221" cy="668741"/>
          </a:xfrm>
          <a:prstGeom prst="homePlate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2973" y="531227"/>
            <a:ext cx="1496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已有资源</a:t>
            </a:r>
            <a:endParaRPr lang="zh-CN" altLang="en-US" sz="24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/>
          <p:cNvCxnSpPr/>
          <p:nvPr/>
        </p:nvCxnSpPr>
        <p:spPr>
          <a:xfrm>
            <a:off x="167680" y="3573016"/>
            <a:ext cx="1185664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855640" y="1412776"/>
            <a:ext cx="0" cy="50405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879976" y="1412776"/>
            <a:ext cx="0" cy="50405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9048328" y="1412776"/>
            <a:ext cx="0" cy="504056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694672" y="3073097"/>
            <a:ext cx="1476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高速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GPU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46441" y="4014443"/>
            <a:ext cx="17396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高速计算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模型训练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620633" y="307453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大型数据集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424153" y="5574689"/>
            <a:ext cx="2031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高清晰摄像头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524276" y="5574689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启飞植保无人机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565353" y="4039002"/>
            <a:ext cx="1732876" cy="1428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海量数据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精准标注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模型训练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412653" y="1450789"/>
            <a:ext cx="2562348" cy="1422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结构结实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智能飞行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快速复飞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539924" y="1852028"/>
            <a:ext cx="1797156" cy="1422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图像采集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降低成本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减轻载重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8897" y="379976"/>
            <a:ext cx="1374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功能设计</a:t>
            </a:r>
            <a:endParaRPr lang="zh-CN" altLang="en-US" sz="20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5" name="五边形 24"/>
          <p:cNvSpPr/>
          <p:nvPr/>
        </p:nvSpPr>
        <p:spPr>
          <a:xfrm>
            <a:off x="0" y="427690"/>
            <a:ext cx="2006221" cy="668741"/>
          </a:xfrm>
          <a:prstGeom prst="homePlate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82973" y="531227"/>
            <a:ext cx="1496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所需资源</a:t>
            </a:r>
            <a:endParaRPr lang="zh-CN" altLang="en-US" sz="24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6829" y="4032559"/>
            <a:ext cx="2614116" cy="134219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66" y="1795704"/>
            <a:ext cx="2239561" cy="106704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514" y="1517684"/>
            <a:ext cx="2616314" cy="144619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0264" y="4182158"/>
            <a:ext cx="2875088" cy="7461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 flipH="1">
            <a:off x="5303912" y="1268760"/>
            <a:ext cx="1368152" cy="5112568"/>
          </a:xfrm>
          <a:prstGeom prst="line">
            <a:avLst/>
          </a:prstGeom>
          <a:ln>
            <a:solidFill>
              <a:srgbClr val="5357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328190" y="345429"/>
            <a:ext cx="39934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400" dirty="0">
                <a:solidFill>
                  <a:srgbClr val="53575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CONTENT</a:t>
            </a:r>
            <a:r>
              <a:rPr lang="en-US" altLang="zh-CN" sz="5400" dirty="0">
                <a:solidFill>
                  <a:srgbClr val="F17F4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</a:t>
            </a:r>
            <a:endParaRPr lang="zh-CN" altLang="en-US" sz="5400" dirty="0">
              <a:solidFill>
                <a:srgbClr val="F17F42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2351584" y="1268760"/>
            <a:ext cx="4320480" cy="0"/>
          </a:xfrm>
          <a:prstGeom prst="line">
            <a:avLst/>
          </a:prstGeom>
          <a:ln>
            <a:solidFill>
              <a:srgbClr val="5357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816080" y="1669737"/>
            <a:ext cx="1080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F17F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zh-CN" altLang="en-US" sz="5400" dirty="0">
              <a:solidFill>
                <a:srgbClr val="F17F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6321591" y="1988840"/>
            <a:ext cx="247870" cy="247870"/>
          </a:xfrm>
          <a:prstGeom prst="ellipse">
            <a:avLst/>
          </a:prstGeom>
          <a:solidFill>
            <a:srgbClr val="F17F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>
            <a:off x="5303912" y="6381328"/>
            <a:ext cx="4320480" cy="0"/>
          </a:xfrm>
          <a:prstGeom prst="line">
            <a:avLst/>
          </a:prstGeom>
          <a:ln>
            <a:solidFill>
              <a:srgbClr val="5357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/>
        </p:nvSpPr>
        <p:spPr>
          <a:xfrm>
            <a:off x="5999933" y="3212976"/>
            <a:ext cx="247870" cy="247870"/>
          </a:xfrm>
          <a:prstGeom prst="ellipse">
            <a:avLst/>
          </a:prstGeom>
          <a:solidFill>
            <a:srgbClr val="F17F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5678275" y="4437112"/>
            <a:ext cx="247870" cy="247870"/>
          </a:xfrm>
          <a:prstGeom prst="ellipse">
            <a:avLst/>
          </a:prstGeom>
          <a:solidFill>
            <a:srgbClr val="F17F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5356617" y="5661248"/>
            <a:ext cx="247870" cy="247870"/>
          </a:xfrm>
          <a:prstGeom prst="ellipse">
            <a:avLst/>
          </a:prstGeom>
          <a:solidFill>
            <a:srgbClr val="F17F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7901280" y="1798969"/>
            <a:ext cx="20142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1313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项目背景</a:t>
            </a:r>
            <a:endParaRPr lang="en-US" altLang="zh-CN" sz="3600" b="1" dirty="0">
              <a:solidFill>
                <a:srgbClr val="13131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799856" y="2817085"/>
            <a:ext cx="1080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F17F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zh-CN" altLang="en-US" sz="5400" dirty="0">
              <a:solidFill>
                <a:srgbClr val="F17F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726343" y="2935750"/>
            <a:ext cx="20142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1313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功能设计</a:t>
            </a:r>
            <a:endParaRPr lang="en-US" altLang="zh-CN" sz="3600" b="1" dirty="0">
              <a:solidFill>
                <a:srgbClr val="13131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240016" y="4099382"/>
            <a:ext cx="1080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F17F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zh-CN" altLang="en-US" sz="5400" dirty="0">
              <a:solidFill>
                <a:srgbClr val="F17F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223792" y="5229508"/>
            <a:ext cx="10801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F17F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zh-CN" altLang="en-US" sz="5400" dirty="0">
              <a:solidFill>
                <a:srgbClr val="F17F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421055" y="4228614"/>
            <a:ext cx="20142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1313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资源需求</a:t>
            </a:r>
            <a:endParaRPr lang="zh-CN" altLang="en-US" sz="3600" b="1" dirty="0">
              <a:solidFill>
                <a:srgbClr val="13131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224383" y="5337785"/>
            <a:ext cx="20142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131313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团队简介</a:t>
            </a:r>
            <a:endParaRPr lang="en-US" altLang="zh-CN" sz="3600" b="1" dirty="0">
              <a:solidFill>
                <a:srgbClr val="131313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2266222" y="1197198"/>
            <a:ext cx="123935" cy="123935"/>
          </a:xfrm>
          <a:prstGeom prst="ellipse">
            <a:avLst/>
          </a:prstGeom>
          <a:solidFill>
            <a:srgbClr val="F17F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9585819" y="6319360"/>
            <a:ext cx="123935" cy="123935"/>
          </a:xfrm>
          <a:prstGeom prst="ellipse">
            <a:avLst/>
          </a:prstGeom>
          <a:solidFill>
            <a:srgbClr val="F17F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2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2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 animBg="1"/>
      <p:bldP spid="19" grpId="0" animBg="1"/>
      <p:bldP spid="20" grpId="0" animBg="1"/>
      <p:bldP spid="21" grpId="0" animBg="1"/>
      <p:bldP spid="22" grpId="0"/>
      <p:bldP spid="24" grpId="0"/>
      <p:bldP spid="25" grpId="0"/>
      <p:bldP spid="27" grpId="0"/>
      <p:bldP spid="28" grpId="0"/>
      <p:bldP spid="29" grpId="0"/>
      <p:bldP spid="31" grpId="0"/>
      <p:bldP spid="33" grpId="0" animBg="1"/>
      <p:bldP spid="3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"/>
            <a:ext cx="12192000" cy="685769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151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935760" y="820172"/>
            <a:ext cx="147616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900" dirty="0">
                <a:solidFill>
                  <a:srgbClr val="F17F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zh-CN" altLang="en-US" sz="23900" dirty="0">
              <a:solidFill>
                <a:srgbClr val="F17F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643632" y="3085519"/>
            <a:ext cx="6992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err="1">
                <a:solidFill>
                  <a:srgbClr val="F17F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endParaRPr lang="zh-CN" altLang="en-US" sz="4800" dirty="0">
              <a:solidFill>
                <a:srgbClr val="F17F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5519697" y="3701678"/>
            <a:ext cx="123935" cy="123935"/>
          </a:xfrm>
          <a:prstGeom prst="ellipse">
            <a:avLst/>
          </a:prstGeom>
          <a:solidFill>
            <a:srgbClr val="F17F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528048" y="4714488"/>
            <a:ext cx="5663952" cy="576064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8652138" y="477168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成员信息</a:t>
            </a:r>
            <a:endParaRPr lang="en-US" altLang="zh-CN" sz="2400" b="1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5581664" y="4073559"/>
            <a:ext cx="576064" cy="1886494"/>
            <a:chOff x="3791744" y="3854268"/>
            <a:chExt cx="576064" cy="1886494"/>
          </a:xfrm>
        </p:grpSpPr>
        <p:sp>
          <p:nvSpPr>
            <p:cNvPr id="26" name="矩形 25"/>
            <p:cNvSpPr/>
            <p:nvPr/>
          </p:nvSpPr>
          <p:spPr>
            <a:xfrm rot="5400000">
              <a:off x="3136529" y="4509483"/>
              <a:ext cx="1886494" cy="576064"/>
            </a:xfrm>
            <a:prstGeom prst="rect">
              <a:avLst/>
            </a:prstGeom>
            <a:solidFill>
              <a:srgbClr val="F17F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829932" y="3917035"/>
              <a:ext cx="471552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Arial" panose="020B0604020202020204" pitchFamily="34" charset="0"/>
                </a:rPr>
                <a:t>团队简介</a:t>
              </a:r>
              <a:endParaRPr lang="en-US" altLang="zh-CN" sz="28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983432" y="1988840"/>
            <a:ext cx="2520280" cy="3384376"/>
          </a:xfrm>
          <a:prstGeom prst="rect">
            <a:avLst/>
          </a:pr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647728" y="2708920"/>
            <a:ext cx="2520280" cy="3384376"/>
          </a:xfrm>
          <a:prstGeom prst="rect">
            <a:avLst/>
          </a:prstGeom>
          <a:solidFill>
            <a:srgbClr val="F17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312024" y="2276872"/>
            <a:ext cx="2520280" cy="3384376"/>
          </a:xfrm>
          <a:prstGeom prst="rect">
            <a:avLst/>
          </a:pr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976320" y="1844824"/>
            <a:ext cx="2520280" cy="3384376"/>
          </a:xfrm>
          <a:prstGeom prst="rect">
            <a:avLst/>
          </a:prstGeom>
          <a:solidFill>
            <a:srgbClr val="F17F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351465" y="2938725"/>
            <a:ext cx="1112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Arial" panose="020B0604020202020204" pitchFamily="34" charset="0"/>
              </a:rPr>
              <a:t>林永欣</a:t>
            </a:r>
            <a:endParaRPr lang="zh-CN" altLang="en-US" sz="2400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655451" y="3560881"/>
            <a:ext cx="251192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中国科学技术大学软件工程硕士一年级；</a:t>
            </a:r>
            <a:endParaRPr lang="en-US" altLang="zh-CN" sz="1600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indent="0"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多次</a:t>
            </a:r>
            <a:r>
              <a:rPr lang="en-US" altLang="zh-CN" sz="1600" dirty="0" err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参加多项创新创业比赛、科技竞赛，获得北京大学创业训练营结业证书以及天津市首届“爱闯杯”创业大赛“青年梦想家”称号，具有</a:t>
            </a:r>
            <a:r>
              <a:rPr lang="zh-CN" altLang="en-US" sz="1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相关嵌入式</a:t>
            </a:r>
            <a:r>
              <a:rPr lang="en-US" altLang="zh-CN" sz="1600" dirty="0" err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开发</a:t>
            </a:r>
            <a:r>
              <a:rPr lang="zh-CN" altLang="en-US" sz="1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基础</a:t>
            </a:r>
            <a:r>
              <a:rPr lang="en-US" altLang="zh-CN" sz="1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。</a:t>
            </a:r>
            <a:endParaRPr lang="zh-CN" altLang="en-US" sz="1600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87169" y="2306196"/>
            <a:ext cx="1112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Arial" panose="020B0604020202020204" pitchFamily="34" charset="0"/>
              </a:rPr>
              <a:t>曹力月</a:t>
            </a:r>
            <a:endParaRPr lang="zh-CN" altLang="en-US" sz="2400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975177" y="2983233"/>
            <a:ext cx="251192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sz="1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中国科学技术大学软件工程硕士一年级；</a:t>
            </a:r>
            <a:endParaRPr lang="en-US" altLang="zh-CN" sz="1600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algn="l"/>
            <a:r>
              <a:rPr lang="zh-CN" altLang="en-US" sz="1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西北农林科技大学计算机科学与技术专业本科毕业；所在本科学校一直致力于计算机工程与农林领域的结合，具有软件开发的相关经验。</a:t>
            </a:r>
            <a:endParaRPr lang="zh-CN" altLang="en-US" sz="1600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166375" y="2481346"/>
            <a:ext cx="803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Arial" panose="020B0604020202020204" pitchFamily="34" charset="0"/>
              </a:rPr>
              <a:t>汪磊</a:t>
            </a:r>
            <a:endParaRPr lang="zh-CN" altLang="en-US" sz="2400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312127" y="3169558"/>
            <a:ext cx="251192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中国科学技术大学软件工程硕士一年级；</a:t>
            </a:r>
            <a:endParaRPr lang="en-US" altLang="zh-CN" sz="1600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indent="0">
              <a:buFont typeface="Wingdings" panose="05000000000000000000" pitchFamily="2" charset="2"/>
              <a:buNone/>
            </a:pPr>
            <a:r>
              <a:rPr lang="en-US" altLang="zh-CN" sz="1600" dirty="0" err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大连理工大学电气工程专业</a:t>
            </a:r>
            <a:r>
              <a:rPr lang="zh-CN" altLang="en-US" sz="1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本科毕业；</a:t>
            </a:r>
            <a:endParaRPr lang="en-US" altLang="zh-CN" sz="1600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indent="0"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2015&amp;2016</a:t>
            </a:r>
            <a:r>
              <a:rPr lang="zh-CN" altLang="en-US" sz="1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辽宁省电子设计大赛二等级，</a:t>
            </a:r>
            <a:r>
              <a:rPr lang="en-US" altLang="zh-CN" sz="1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ATMEL</a:t>
            </a:r>
            <a:r>
              <a:rPr lang="zh-CN" altLang="en-US" sz="1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中国大学校园设计大赛优胜奖。</a:t>
            </a:r>
            <a:r>
              <a:rPr lang="en-US" altLang="zh-CN" sz="1600" dirty="0" err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具备相关硬件</a:t>
            </a:r>
            <a:r>
              <a:rPr lang="zh-CN" altLang="en-US" sz="1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设计</a:t>
            </a:r>
            <a:r>
              <a:rPr lang="en-US" altLang="zh-CN" sz="1600" dirty="0" err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和嵌入式系统</a:t>
            </a:r>
            <a:r>
              <a:rPr lang="zh-CN" altLang="en-US" sz="1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开发</a:t>
            </a:r>
            <a:r>
              <a:rPr lang="en-US" altLang="zh-CN" sz="1600" dirty="0" err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基础</a:t>
            </a:r>
            <a:r>
              <a:rPr lang="zh-CN" altLang="en-US" sz="1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。</a:t>
            </a:r>
            <a:endParaRPr lang="zh-CN" altLang="en-US" sz="1600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529813" y="2179029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cs typeface="Arial" panose="020B0604020202020204" pitchFamily="34" charset="0"/>
              </a:rPr>
              <a:t>吴林文渊</a:t>
            </a:r>
            <a:endParaRPr lang="zh-CN" altLang="en-US" sz="2400" b="1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984678" y="2847099"/>
            <a:ext cx="251192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  <a:sym typeface="+mn-ea"/>
              </a:rPr>
              <a:t>中国科学技术大学软件工程硕士一年级；</a:t>
            </a:r>
            <a:endParaRPr lang="en-US" altLang="zh-CN" sz="1600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indent="0">
              <a:buFont typeface="Wingdings" panose="05000000000000000000" pitchFamily="2" charset="2"/>
              <a:buNone/>
            </a:pPr>
            <a:r>
              <a:rPr lang="en-US" altLang="zh-CN" sz="1600" dirty="0" err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湖南大学智能科学与技术</a:t>
            </a:r>
            <a:r>
              <a:rPr lang="zh-CN" altLang="en-US" sz="1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本科</a:t>
            </a:r>
            <a:r>
              <a:rPr lang="en-US" altLang="zh-CN" sz="1600" dirty="0" err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专业</a:t>
            </a:r>
            <a:r>
              <a:rPr lang="zh-CN" altLang="en-US" sz="1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；</a:t>
            </a:r>
            <a:endParaRPr lang="en-US" altLang="zh-CN" sz="1600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曾获全国教育机器人大赛全国二等奖，</a:t>
            </a:r>
            <a:r>
              <a:rPr lang="en-US" altLang="zh-CN" sz="1600" dirty="0" err="1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所在专业强调将人工智能等知识运用于相关机器平台，具备</a:t>
            </a:r>
            <a:r>
              <a:rPr lang="zh-CN" altLang="en-US" sz="1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相关的智能系统开发经验</a:t>
            </a:r>
            <a:r>
              <a:rPr lang="en-US" altLang="zh-CN" sz="1600" dirty="0">
                <a:solidFill>
                  <a:schemeClr val="bg1"/>
                </a:solidFill>
                <a:latin typeface="楷体" panose="02010609060101010101" charset="-122"/>
                <a:ea typeface="楷体" panose="02010609060101010101" charset="-122"/>
              </a:rPr>
              <a:t>。</a:t>
            </a:r>
            <a:endParaRPr lang="zh-CN" altLang="en-US" sz="1600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049118" y="378663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17F4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我们的团队</a:t>
            </a:r>
            <a:endParaRPr lang="en-US" altLang="zh-CN" sz="3200" b="1" dirty="0">
              <a:solidFill>
                <a:srgbClr val="F17F42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559107" y="950695"/>
            <a:ext cx="1073785" cy="76200"/>
          </a:xfrm>
          <a:prstGeom prst="rect">
            <a:avLst/>
          </a:pr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58897" y="379976"/>
            <a:ext cx="1374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功能设计</a:t>
            </a:r>
            <a:endParaRPr lang="zh-CN" altLang="en-US" sz="20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9" name="五边形 18"/>
          <p:cNvSpPr/>
          <p:nvPr/>
        </p:nvSpPr>
        <p:spPr>
          <a:xfrm>
            <a:off x="0" y="427690"/>
            <a:ext cx="2006221" cy="668741"/>
          </a:xfrm>
          <a:prstGeom prst="homePlate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82973" y="531227"/>
            <a:ext cx="1496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团队简介</a:t>
            </a:r>
            <a:endParaRPr lang="zh-CN" altLang="en-US" sz="24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45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" accel="10000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5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" accel="10000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5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" accel="10000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50" decel="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" accel="10000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  <p:bldP spid="16" grpId="0"/>
      <p:bldP spid="17" grpId="0"/>
      <p:bldP spid="20" grpId="0"/>
      <p:bldP spid="21" grpId="0"/>
      <p:bldP spid="22" grpId="0"/>
      <p:bldP spid="23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37" b="753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平行四边形 4"/>
          <p:cNvSpPr/>
          <p:nvPr/>
        </p:nvSpPr>
        <p:spPr>
          <a:xfrm>
            <a:off x="1864008" y="0"/>
            <a:ext cx="8712968" cy="6858000"/>
          </a:xfrm>
          <a:prstGeom prst="parallelogram">
            <a:avLst>
              <a:gd name="adj" fmla="val 26721"/>
            </a:avLst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131357" y="2828835"/>
            <a:ext cx="39292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>
                <a:solidFill>
                  <a:srgbClr val="53575A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THANKS</a:t>
            </a:r>
            <a:endParaRPr lang="zh-CN" altLang="en-US" sz="7200" dirty="0">
              <a:solidFill>
                <a:srgbClr val="53575A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72061" y="4287811"/>
            <a:ext cx="1847875" cy="144016"/>
          </a:xfrm>
          <a:prstGeom prst="rect">
            <a:avLst/>
          </a:pr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845" y="1855542"/>
            <a:ext cx="973293" cy="9732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6" presetClass="emph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7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build="p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4367808" y="513626"/>
            <a:ext cx="147616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900" dirty="0">
                <a:solidFill>
                  <a:srgbClr val="F17F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CN" altLang="en-US" sz="23900" dirty="0">
              <a:solidFill>
                <a:srgbClr val="F17F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643880" y="3757295"/>
            <a:ext cx="765810" cy="2135505"/>
            <a:chOff x="3791744" y="3854268"/>
            <a:chExt cx="576064" cy="1886494"/>
          </a:xfrm>
        </p:grpSpPr>
        <p:sp>
          <p:nvSpPr>
            <p:cNvPr id="16" name="矩形 15"/>
            <p:cNvSpPr/>
            <p:nvPr/>
          </p:nvSpPr>
          <p:spPr>
            <a:xfrm rot="5400000">
              <a:off x="3136529" y="4509483"/>
              <a:ext cx="1886494" cy="576064"/>
            </a:xfrm>
            <a:prstGeom prst="rect">
              <a:avLst/>
            </a:prstGeom>
            <a:solidFill>
              <a:srgbClr val="F17F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834717" y="3914464"/>
              <a:ext cx="471552" cy="1820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chemeClr val="bg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Arial" panose="020B0604020202020204" pitchFamily="34" charset="0"/>
                </a:rPr>
                <a:t>项目背景</a:t>
              </a:r>
              <a:endParaRPr lang="en-US" altLang="zh-CN" sz="32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6528048" y="3337942"/>
            <a:ext cx="5663952" cy="576064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7964726" y="3395141"/>
            <a:ext cx="29317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智慧农业，发展机遇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528048" y="4327003"/>
            <a:ext cx="5663952" cy="576064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8034606" y="4384202"/>
            <a:ext cx="26292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AI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赋能，精准高效</a:t>
            </a:r>
            <a:endParaRPr lang="en-US" altLang="zh-CN" sz="2400" b="1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528048" y="5316064"/>
            <a:ext cx="5663952" cy="576064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8004418" y="5373898"/>
            <a:ext cx="29317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技术革新，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深度学习</a:t>
            </a:r>
            <a:endParaRPr lang="en-US" altLang="zh-CN" sz="2400" b="1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643632" y="2709891"/>
            <a:ext cx="7665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rgbClr val="F17F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endParaRPr lang="zh-CN" altLang="en-US" sz="4800" dirty="0">
              <a:solidFill>
                <a:srgbClr val="F17F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5519697" y="3326050"/>
            <a:ext cx="123935" cy="123935"/>
          </a:xfrm>
          <a:prstGeom prst="ellipse">
            <a:avLst/>
          </a:prstGeom>
          <a:solidFill>
            <a:srgbClr val="F17F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679909" y="4985012"/>
            <a:ext cx="1800493" cy="12908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131313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农业劳动力</a:t>
            </a:r>
            <a:r>
              <a:rPr lang="zh-CN" altLang="en-US" b="1" dirty="0">
                <a:solidFill>
                  <a:srgbClr val="131313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流失</a:t>
            </a:r>
            <a:endParaRPr lang="en-US" altLang="zh-CN" b="1" dirty="0">
              <a:solidFill>
                <a:srgbClr val="131313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131313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生产效率</a:t>
            </a:r>
            <a:r>
              <a:rPr lang="zh-CN" altLang="en-US" b="1" dirty="0">
                <a:solidFill>
                  <a:srgbClr val="131313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低下</a:t>
            </a:r>
            <a:endParaRPr lang="en-US" altLang="zh-CN" b="1" dirty="0">
              <a:solidFill>
                <a:srgbClr val="131313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>
                <a:solidFill>
                  <a:srgbClr val="131313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机械化水平</a:t>
            </a:r>
            <a:r>
              <a:rPr lang="zh-CN" altLang="en-US" b="1" dirty="0">
                <a:solidFill>
                  <a:srgbClr val="131313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不高</a:t>
            </a:r>
            <a:endParaRPr lang="en-US" altLang="zh-CN" b="1" dirty="0">
              <a:solidFill>
                <a:srgbClr val="131313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37637" y="351683"/>
            <a:ext cx="38461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17F4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智慧农业，发展机遇</a:t>
            </a:r>
            <a:endParaRPr lang="en-US" altLang="zh-CN" sz="3200" b="1" dirty="0">
              <a:solidFill>
                <a:srgbClr val="F17F42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58981" y="893777"/>
            <a:ext cx="1074037" cy="83706"/>
          </a:xfrm>
          <a:prstGeom prst="rect">
            <a:avLst/>
          </a:pr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2" y="1588193"/>
            <a:ext cx="5031098" cy="3076077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>
            <a:off x="5145420" y="3328490"/>
            <a:ext cx="2356742" cy="0"/>
          </a:xfrm>
          <a:prstGeom prst="straightConnector1">
            <a:avLst/>
          </a:prstGeom>
          <a:ln w="63500" cmpd="dbl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145420" y="2815142"/>
            <a:ext cx="2265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现代化信息技术融合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077911" y="6381214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数字化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信息化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</a:t>
            </a:r>
            <a:r>
              <a:rPr lang="zh-CN" altLang="en-US" b="1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智能化</a:t>
            </a:r>
            <a:endParaRPr lang="zh-CN" altLang="en-US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236951" y="3472506"/>
            <a:ext cx="2265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农业产业结构调整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4" t="1084" r="1008" b="7344"/>
          <a:stretch>
            <a:fillRect/>
          </a:stretch>
        </p:blipFill>
        <p:spPr>
          <a:xfrm>
            <a:off x="7720857" y="3472506"/>
            <a:ext cx="3303114" cy="2946587"/>
          </a:xfrm>
          <a:prstGeom prst="rect">
            <a:avLst/>
          </a:prstGeom>
        </p:spPr>
      </p:pic>
      <p:sp>
        <p:nvSpPr>
          <p:cNvPr id="19" name="圆角矩形 18"/>
          <p:cNvSpPr/>
          <p:nvPr/>
        </p:nvSpPr>
        <p:spPr>
          <a:xfrm>
            <a:off x="9482067" y="5605703"/>
            <a:ext cx="648072" cy="432048"/>
          </a:xfrm>
          <a:prstGeom prst="round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" t="988" r="557"/>
          <a:stretch>
            <a:fillRect/>
          </a:stretch>
        </p:blipFill>
        <p:spPr>
          <a:xfrm>
            <a:off x="7720857" y="935188"/>
            <a:ext cx="4229461" cy="2598875"/>
          </a:xfrm>
          <a:prstGeom prst="rect">
            <a:avLst/>
          </a:prstGeom>
        </p:spPr>
      </p:pic>
      <p:sp>
        <p:nvSpPr>
          <p:cNvPr id="14" name="五边形 13"/>
          <p:cNvSpPr/>
          <p:nvPr/>
        </p:nvSpPr>
        <p:spPr>
          <a:xfrm>
            <a:off x="0" y="427690"/>
            <a:ext cx="2006221" cy="668741"/>
          </a:xfrm>
          <a:prstGeom prst="homePlate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2973" y="531227"/>
            <a:ext cx="1496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项目背景</a:t>
            </a:r>
            <a:endParaRPr lang="zh-CN" altLang="en-US" sz="24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371006" y="482419"/>
            <a:ext cx="345249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17F4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AI</a:t>
            </a:r>
            <a:r>
              <a:rPr lang="zh-CN" altLang="en-US" sz="3200" b="1" dirty="0">
                <a:solidFill>
                  <a:srgbClr val="F17F4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赋能，精准高效</a:t>
            </a:r>
            <a:endParaRPr lang="en-US" altLang="zh-CN" sz="3200" b="1" dirty="0">
              <a:solidFill>
                <a:srgbClr val="F17F42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58981" y="1066459"/>
            <a:ext cx="1074037" cy="83706"/>
          </a:xfrm>
          <a:prstGeom prst="rect">
            <a:avLst/>
          </a:pr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" t="1160" r="766" b="10897"/>
          <a:stretch>
            <a:fillRect/>
          </a:stretch>
        </p:blipFill>
        <p:spPr>
          <a:xfrm>
            <a:off x="180506" y="3741217"/>
            <a:ext cx="4203282" cy="2274269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>
            <a:off x="4383788" y="3335243"/>
            <a:ext cx="704100" cy="0"/>
          </a:xfrm>
          <a:prstGeom prst="straightConnector1">
            <a:avLst/>
          </a:prstGeom>
          <a:ln w="63500" cmpd="dbl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/>
          <a:srcRect l="11949" t="9689" r="16356" b="29610"/>
          <a:stretch>
            <a:fillRect/>
          </a:stretch>
        </p:blipFill>
        <p:spPr>
          <a:xfrm>
            <a:off x="5131633" y="2654567"/>
            <a:ext cx="2407338" cy="1170233"/>
          </a:xfrm>
          <a:prstGeom prst="rect">
            <a:avLst/>
          </a:prstGeom>
        </p:spPr>
      </p:pic>
      <p:cxnSp>
        <p:nvCxnSpPr>
          <p:cNvPr id="16" name="直接箭头连接符 15"/>
          <p:cNvCxnSpPr/>
          <p:nvPr/>
        </p:nvCxnSpPr>
        <p:spPr>
          <a:xfrm>
            <a:off x="7640729" y="3317473"/>
            <a:ext cx="704100" cy="0"/>
          </a:xfrm>
          <a:prstGeom prst="straightConnector1">
            <a:avLst/>
          </a:prstGeom>
          <a:ln w="63500" cmpd="dbl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" r="3129" b="9473"/>
          <a:stretch>
            <a:fillRect/>
          </a:stretch>
        </p:blipFill>
        <p:spPr>
          <a:xfrm>
            <a:off x="8976317" y="1416863"/>
            <a:ext cx="1857617" cy="174008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/>
          <a:srcRect l="262" t="2325" r="262" b="2325"/>
          <a:stretch>
            <a:fillRect/>
          </a:stretch>
        </p:blipFill>
        <p:spPr>
          <a:xfrm>
            <a:off x="8133037" y="3897947"/>
            <a:ext cx="3953680" cy="131789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571106" y="4101204"/>
            <a:ext cx="35283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图像采集：光谱成像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虫害辨别：人工作业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虫害防治：飞手遥控喷洒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9905128" y="3117343"/>
            <a:ext cx="0" cy="598930"/>
          </a:xfrm>
          <a:prstGeom prst="straightConnector1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8140931" y="5372457"/>
            <a:ext cx="35283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深度学习图像识别：精确，高效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动态调节喷药量和喷药位置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实时路径规划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84" y="1473913"/>
            <a:ext cx="3895725" cy="2038350"/>
          </a:xfrm>
          <a:prstGeom prst="rect">
            <a:avLst/>
          </a:prstGeom>
        </p:spPr>
      </p:pic>
      <p:sp>
        <p:nvSpPr>
          <p:cNvPr id="24" name="五边形 23"/>
          <p:cNvSpPr/>
          <p:nvPr/>
        </p:nvSpPr>
        <p:spPr>
          <a:xfrm>
            <a:off x="0" y="427690"/>
            <a:ext cx="2006221" cy="668741"/>
          </a:xfrm>
          <a:prstGeom prst="homePlate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82973" y="531227"/>
            <a:ext cx="1496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项目背景</a:t>
            </a:r>
            <a:endParaRPr lang="zh-CN" altLang="en-US" sz="24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五边形 4"/>
          <p:cNvSpPr/>
          <p:nvPr/>
        </p:nvSpPr>
        <p:spPr>
          <a:xfrm>
            <a:off x="0" y="427690"/>
            <a:ext cx="2006221" cy="668741"/>
          </a:xfrm>
          <a:prstGeom prst="homePlate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973" y="531227"/>
            <a:ext cx="1496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项目背景</a:t>
            </a:r>
            <a:endParaRPr lang="zh-CN" altLang="en-US" sz="24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40639" y="427950"/>
            <a:ext cx="303212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17F4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深度学习的优势</a:t>
            </a:r>
            <a:endParaRPr lang="zh-CN" altLang="en-US" sz="3200" b="1" dirty="0">
              <a:solidFill>
                <a:srgbClr val="F17F42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58984" y="1012725"/>
            <a:ext cx="1074037" cy="83706"/>
          </a:xfrm>
          <a:prstGeom prst="rect">
            <a:avLst/>
          </a:pr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092269" y="1873400"/>
          <a:ext cx="8007459" cy="4164070"/>
        </p:xfrm>
        <a:graphic>
          <a:graphicData uri="http://schemas.openxmlformats.org/drawingml/2006/table">
            <a:tbl>
              <a:tblPr/>
              <a:tblGrid>
                <a:gridCol w="3946415"/>
                <a:gridCol w="4061044"/>
              </a:tblGrid>
              <a:tr h="92867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800" b="1" i="0" u="none" strike="noStrike" dirty="0">
                          <a:solidFill>
                            <a:srgbClr val="3F3F3F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人工图像分类方法</a:t>
                      </a:r>
                      <a:endParaRPr lang="zh-CN" altLang="en-US" sz="2800" b="1" i="0" u="none" strike="noStrike" dirty="0">
                        <a:solidFill>
                          <a:srgbClr val="3F3F3F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800" b="1" i="0" u="none" strike="noStrike" dirty="0">
                          <a:solidFill>
                            <a:srgbClr val="3F3F76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深度学习图像识别方法</a:t>
                      </a:r>
                      <a:endParaRPr lang="zh-CN" altLang="en-US" sz="2800" b="1" i="0" u="none" strike="noStrike" dirty="0">
                        <a:solidFill>
                          <a:srgbClr val="3F3F76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C99"/>
                    </a:solidFill>
                  </a:tcPr>
                </a:tc>
              </a:tr>
              <a:tr h="80884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耗费人力和精力，易倦怠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F3F3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模型自主识别，精度高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</a:tr>
              <a:tr h="80884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多光谱图像受环境限制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模型泛化能力强</a:t>
                      </a:r>
                      <a:endParaRPr lang="zh-CN" altLang="en-US" sz="2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</a:tr>
              <a:tr h="80884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多光谱成本高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DBD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CNN+</a:t>
                      </a: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高清晰摄像头成本低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E4D6"/>
                    </a:solidFill>
                  </a:tcPr>
                </a:tc>
              </a:tr>
              <a:tr h="80884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图像特征单一，不适合大数据量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C9C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图像种类多，大数据优势明显</a:t>
                      </a:r>
                      <a:endParaRPr lang="zh-CN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CBA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8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935760" y="954881"/>
            <a:ext cx="1476164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3900" dirty="0">
                <a:solidFill>
                  <a:srgbClr val="F17F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sz="23900" dirty="0">
              <a:solidFill>
                <a:srgbClr val="F17F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643632" y="3188100"/>
            <a:ext cx="870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rgbClr val="F17F4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endParaRPr lang="zh-CN" altLang="en-US" sz="4800" dirty="0">
              <a:solidFill>
                <a:srgbClr val="F17F4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519697" y="3804259"/>
            <a:ext cx="123935" cy="123935"/>
          </a:xfrm>
          <a:prstGeom prst="ellipse">
            <a:avLst/>
          </a:prstGeom>
          <a:solidFill>
            <a:srgbClr val="F17F4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6528048" y="2873752"/>
            <a:ext cx="5663952" cy="576064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8661326" y="290817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功能定位</a:t>
            </a:r>
            <a:endParaRPr lang="en-US" altLang="zh-CN" sz="2400" b="1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528048" y="3876832"/>
            <a:ext cx="5663952" cy="576064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8661326" y="392140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技术方案</a:t>
            </a:r>
            <a:endParaRPr lang="en-US" altLang="zh-CN" sz="2400" b="1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528048" y="4865893"/>
            <a:ext cx="5663952" cy="576064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8639798" y="4900318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工作内容</a:t>
            </a:r>
            <a:endParaRPr lang="en-US" altLang="zh-CN" sz="2400" b="1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078840" y="486898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发展模式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514383" y="5879288"/>
            <a:ext cx="5663952" cy="576064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8647661" y="590961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项目展望</a:t>
            </a:r>
            <a:endParaRPr lang="en-US" altLang="zh-CN" sz="2400" b="1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586095" y="4085590"/>
            <a:ext cx="765810" cy="2135505"/>
            <a:chOff x="3791744" y="3854268"/>
            <a:chExt cx="576064" cy="1886494"/>
          </a:xfrm>
        </p:grpSpPr>
        <p:sp>
          <p:nvSpPr>
            <p:cNvPr id="3" name="矩形 2"/>
            <p:cNvSpPr/>
            <p:nvPr/>
          </p:nvSpPr>
          <p:spPr>
            <a:xfrm rot="5400000">
              <a:off x="3136529" y="4509483"/>
              <a:ext cx="1886494" cy="576064"/>
            </a:xfrm>
            <a:prstGeom prst="rect">
              <a:avLst/>
            </a:prstGeom>
            <a:solidFill>
              <a:srgbClr val="F17F4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834717" y="3914464"/>
              <a:ext cx="471552" cy="18208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200" b="1" dirty="0">
                  <a:solidFill>
                    <a:schemeClr val="bg1"/>
                  </a:solidFill>
                  <a:latin typeface="华文楷体" panose="02010600040101010101" pitchFamily="2" charset="-122"/>
                  <a:ea typeface="华文楷体" panose="02010600040101010101" pitchFamily="2" charset="-122"/>
                  <a:cs typeface="Arial" panose="020B0604020202020204" pitchFamily="34" charset="0"/>
                </a:rPr>
                <a:t>功能设计</a:t>
              </a:r>
              <a:endParaRPr lang="zh-CN" altLang="en-US" sz="32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8897" y="379976"/>
            <a:ext cx="1374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功能设计</a:t>
            </a:r>
            <a:endParaRPr lang="zh-CN" altLang="en-US" sz="20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五边形 5"/>
          <p:cNvSpPr/>
          <p:nvPr/>
        </p:nvSpPr>
        <p:spPr>
          <a:xfrm>
            <a:off x="0" y="427690"/>
            <a:ext cx="2006221" cy="668741"/>
          </a:xfrm>
          <a:prstGeom prst="homePlate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2973" y="531227"/>
            <a:ext cx="1496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功能设计</a:t>
            </a:r>
            <a:endParaRPr lang="zh-CN" altLang="en-US" sz="24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06221" y="2154654"/>
            <a:ext cx="144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病害识别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372666" y="2154654"/>
            <a:ext cx="144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自主飞行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143931" y="2154654"/>
            <a:ext cx="144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精准施药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602" y="2714036"/>
            <a:ext cx="2447902" cy="281115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457" y="2714036"/>
            <a:ext cx="2745083" cy="281115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493" y="2714036"/>
            <a:ext cx="3257541" cy="2811152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182929" y="42795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17F4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功能定位</a:t>
            </a:r>
            <a:endParaRPr lang="en-US" altLang="zh-CN" sz="3200" b="1" dirty="0">
              <a:solidFill>
                <a:srgbClr val="F17F42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558984" y="1012725"/>
            <a:ext cx="1074037" cy="83706"/>
          </a:xfrm>
          <a:prstGeom prst="rect">
            <a:avLst/>
          </a:pr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58897" y="379976"/>
            <a:ext cx="13741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功能设计</a:t>
            </a:r>
            <a:endParaRPr lang="zh-CN" altLang="en-US" sz="20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" name="五边形 11"/>
          <p:cNvSpPr/>
          <p:nvPr/>
        </p:nvSpPr>
        <p:spPr>
          <a:xfrm>
            <a:off x="0" y="427690"/>
            <a:ext cx="2006221" cy="668741"/>
          </a:xfrm>
          <a:prstGeom prst="homePlate">
            <a:avLst/>
          </a:prstGeom>
          <a:solidFill>
            <a:schemeClr val="accent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82973" y="531227"/>
            <a:ext cx="14969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功能设计</a:t>
            </a:r>
            <a:endParaRPr lang="zh-CN" altLang="en-US" sz="2400" b="1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182929" y="42795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F17F42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Arial" panose="020B0604020202020204" pitchFamily="34" charset="0"/>
              </a:rPr>
              <a:t>技术方案</a:t>
            </a:r>
            <a:endParaRPr lang="en-US" altLang="zh-CN" sz="3200" b="1" dirty="0">
              <a:solidFill>
                <a:srgbClr val="F17F42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558984" y="1012725"/>
            <a:ext cx="1074037" cy="83706"/>
          </a:xfrm>
          <a:prstGeom prst="rect">
            <a:avLst/>
          </a:prstGeom>
          <a:solidFill>
            <a:srgbClr val="5357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611" y="2191761"/>
            <a:ext cx="9762775" cy="3105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airplan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</p:bldLst>
  </p:timing>
</p:sld>
</file>

<file path=ppt/tags/tag1.xml><?xml version="1.0" encoding="utf-8"?>
<p:tagLst xmlns:p="http://schemas.openxmlformats.org/presentationml/2006/main">
  <p:tag name="PA" val="v3.0.1"/>
</p:tagLst>
</file>

<file path=ppt/tags/tag2.xml><?xml version="1.0" encoding="utf-8"?>
<p:tagLst xmlns:p="http://schemas.openxmlformats.org/presentationml/2006/main">
  <p:tag name="PA" val="v3.0.1"/>
</p:tagLst>
</file>

<file path=ppt/tags/tag3.xml><?xml version="1.0" encoding="utf-8"?>
<p:tagLst xmlns:p="http://schemas.openxmlformats.org/presentationml/2006/main">
  <p:tag name="PA" val="v3.0.1"/>
</p:tagLst>
</file>

<file path=ppt/tags/tag4.xml><?xml version="1.0" encoding="utf-8"?>
<p:tagLst xmlns:p="http://schemas.openxmlformats.org/presentationml/2006/main">
  <p:tag name="PA" val="v3.0.1"/>
</p:tagLst>
</file>

<file path=ppt/tags/tag5.xml><?xml version="1.0" encoding="utf-8"?>
<p:tagLst xmlns:p="http://schemas.openxmlformats.org/presentationml/2006/main">
  <p:tag name="PA" val="v3.0.1"/>
</p:tagLst>
</file>

<file path=ppt/tags/tag6.xml><?xml version="1.0" encoding="utf-8"?>
<p:tagLst xmlns:p="http://schemas.openxmlformats.org/presentationml/2006/main">
  <p:tag name="PA" val="v3.0.1"/>
</p:tagLst>
</file>

<file path=ppt/tags/tag7.xml><?xml version="1.0" encoding="utf-8"?>
<p:tagLst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1834</Words>
  <Application>WPS 演示</Application>
  <PresentationFormat>宽屏</PresentationFormat>
  <Paragraphs>339</Paragraphs>
  <Slides>22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4" baseType="lpstr">
      <vt:lpstr>Arial</vt:lpstr>
      <vt:lpstr>宋体</vt:lpstr>
      <vt:lpstr>Wingdings</vt:lpstr>
      <vt:lpstr>微软雅黑</vt:lpstr>
      <vt:lpstr>微软雅黑 Light</vt:lpstr>
      <vt:lpstr>华文楷体</vt:lpstr>
      <vt:lpstr>等线</vt:lpstr>
      <vt:lpstr>Arial Unicode MS</vt:lpstr>
      <vt:lpstr>等线 Light</vt:lpstr>
      <vt:lpstr>Calibri</vt:lpstr>
      <vt:lpstr>楷体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Sandra</dc:creator>
  <cp:lastModifiedBy>林永欣</cp:lastModifiedBy>
  <cp:revision>288</cp:revision>
  <dcterms:created xsi:type="dcterms:W3CDTF">2018-12-05T10:23:00Z</dcterms:created>
  <dcterms:modified xsi:type="dcterms:W3CDTF">2018-12-08T02:13:52Z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2052-11.1.0.8013</vt:lpwstr>
  </property>
</Properties>
</file>